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2"/>
  </p:notesMasterIdLst>
  <p:sldIdLst>
    <p:sldId id="256" r:id="rId5"/>
    <p:sldId id="353" r:id="rId6"/>
    <p:sldId id="330" r:id="rId7"/>
    <p:sldId id="324" r:id="rId8"/>
    <p:sldId id="293" r:id="rId9"/>
    <p:sldId id="333" r:id="rId10"/>
    <p:sldId id="332" r:id="rId11"/>
    <p:sldId id="355" r:id="rId12"/>
    <p:sldId id="336" r:id="rId13"/>
    <p:sldId id="337" r:id="rId14"/>
    <p:sldId id="338" r:id="rId15"/>
    <p:sldId id="339" r:id="rId16"/>
    <p:sldId id="341" r:id="rId17"/>
    <p:sldId id="356" r:id="rId18"/>
    <p:sldId id="342" r:id="rId19"/>
    <p:sldId id="340" r:id="rId20"/>
    <p:sldId id="343" r:id="rId21"/>
    <p:sldId id="344" r:id="rId22"/>
    <p:sldId id="345" r:id="rId23"/>
    <p:sldId id="334" r:id="rId24"/>
    <p:sldId id="335" r:id="rId25"/>
    <p:sldId id="331" r:id="rId26"/>
    <p:sldId id="326" r:id="rId27"/>
    <p:sldId id="327" r:id="rId28"/>
    <p:sldId id="294" r:id="rId29"/>
    <p:sldId id="325" r:id="rId30"/>
    <p:sldId id="346" r:id="rId31"/>
    <p:sldId id="347" r:id="rId32"/>
    <p:sldId id="348" r:id="rId33"/>
    <p:sldId id="349" r:id="rId34"/>
    <p:sldId id="350" r:id="rId35"/>
    <p:sldId id="351" r:id="rId36"/>
    <p:sldId id="357" r:id="rId37"/>
    <p:sldId id="352" r:id="rId38"/>
    <p:sldId id="322" r:id="rId39"/>
    <p:sldId id="323" r:id="rId40"/>
    <p:sldId id="260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DB"/>
    <a:srgbClr val="002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48566-5FFE-4157-B597-7223923FA124}" v="3" dt="2022-09-10T08:27:12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8" autoAdjust="0"/>
    <p:restoredTop sz="94118" autoAdjust="0"/>
  </p:normalViewPr>
  <p:slideViewPr>
    <p:cSldViewPr snapToGrid="0" snapToObjects="1">
      <p:cViewPr varScale="1">
        <p:scale>
          <a:sx n="78" d="100"/>
          <a:sy n="78" d="100"/>
        </p:scale>
        <p:origin x="880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98C2-60CC-4125-A476-A0FCC5ABEA8C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B1264-E2D9-4D3A-B36E-FEBD81AD2BA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B1264-E2D9-4D3A-B36E-FEBD81AD2BA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8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painting/EdgeInsets/EdgeInsets.all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flutter.dev/flutter/painting/EdgeInsets/EdgeInsets.symmetric.html" TargetMode="External"/><Relationship Id="rId4" Type="http://schemas.openxmlformats.org/officeDocument/2006/relationships/hyperlink" Target="https://api.flutter.dev/flutter/painting/EdgeInsets/EdgeInsets.only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597819"/>
            <a:ext cx="8162926" cy="1272972"/>
          </a:xfrm>
        </p:spPr>
        <p:txBody>
          <a:bodyPr>
            <a:no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Layout and Widget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part 1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5145" y="3468832"/>
            <a:ext cx="3962400" cy="1103168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</a:rPr>
              <a:t>Week 3</a:t>
            </a:r>
          </a:p>
          <a:p>
            <a:pPr algn="l"/>
            <a:r>
              <a:rPr lang="en-US" sz="1600" dirty="0">
                <a:solidFill>
                  <a:srgbClr val="C6D9F1"/>
                </a:solidFill>
              </a:rPr>
              <a:t>Program </a:t>
            </a:r>
            <a:r>
              <a:rPr lang="en-US" sz="1600" dirty="0" err="1">
                <a:solidFill>
                  <a:srgbClr val="C6D9F1"/>
                </a:solidFill>
              </a:rPr>
              <a:t>Studi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Informatika</a:t>
            </a:r>
            <a:endParaRPr lang="en-US" sz="1600" dirty="0">
              <a:solidFill>
                <a:srgbClr val="C6D9F1"/>
              </a:solidFill>
            </a:endParaRPr>
          </a:p>
          <a:p>
            <a:pPr algn="l"/>
            <a:r>
              <a:rPr lang="en-US" sz="1600" dirty="0" err="1">
                <a:solidFill>
                  <a:srgbClr val="C6D9F1"/>
                </a:solidFill>
              </a:rPr>
              <a:t>Fakultas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– Universitas Surabaya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799" y="1166090"/>
            <a:ext cx="5721927" cy="4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Emerging Technology : Flutter</a:t>
            </a:r>
          </a:p>
        </p:txBody>
      </p:sp>
    </p:spTree>
    <p:extLst>
      <p:ext uri="{BB962C8B-B14F-4D97-AF65-F5344CB8AC3E}">
        <p14:creationId xmlns:p14="http://schemas.microsoft.com/office/powerpoint/2010/main" val="21048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AspectRatio</a:t>
            </a:r>
            <a:r>
              <a:rPr lang="en-US" sz="3600" b="1" dirty="0">
                <a:solidFill>
                  <a:srgbClr val="000090"/>
                </a:solidFill>
              </a:rPr>
              <a:t> Layout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534400" cy="3810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dirty="0">
                <a:latin typeface="+mj-lt"/>
                <a:cs typeface="Calibri" panose="020F0502020204030204" pitchFamily="34" charset="0"/>
              </a:rPr>
              <a:t>This widget will attempt to size its child to a specific aspect ratio:</a:t>
            </a:r>
          </a:p>
          <a:p>
            <a:r>
              <a:rPr lang="en-ID" sz="1800" dirty="0">
                <a:latin typeface="+mj-lt"/>
                <a:cs typeface="Calibri" panose="020F0502020204030204" pitchFamily="34" charset="0"/>
              </a:rPr>
              <a:t>It first tries the largest with permitted by layout constraints (width/height)</a:t>
            </a:r>
          </a:p>
          <a:p>
            <a:r>
              <a:rPr lang="en-ID" sz="1800" dirty="0">
                <a:latin typeface="+mj-lt"/>
                <a:cs typeface="Calibri" panose="020F0502020204030204" pitchFamily="34" charset="0"/>
              </a:rPr>
              <a:t>Height is then set by applying aspect ratio to the width</a:t>
            </a:r>
          </a:p>
          <a:p>
            <a:r>
              <a:rPr lang="en-ID" sz="1800" dirty="0">
                <a:latin typeface="+mj-lt"/>
                <a:cs typeface="Calibri" panose="020F0502020204030204" pitchFamily="34" charset="0"/>
              </a:rPr>
              <a:t>If it fails, it will select a size that conforms to the constraints (if any)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46B1A4-A6FA-1D4C-938A-8A6AFCEE50E0}"/>
              </a:ext>
            </a:extLst>
          </p:cNvPr>
          <p:cNvSpPr/>
          <p:nvPr/>
        </p:nvSpPr>
        <p:spPr>
          <a:xfrm>
            <a:off x="-577909" y="212220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Container(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Colors.yellow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alignment: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Alignment.center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width:200.0,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height: 200.0,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child: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AspectRatio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aspectRatio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4/1,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child: Container(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color:Colors.red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)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)</a:t>
            </a:r>
            <a:endParaRPr lang="en-ID" sz="14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CAA69-5687-8245-985C-EC74B35093B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5988" y="2385535"/>
            <a:ext cx="2172973" cy="1566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F69BA-2181-D343-B64F-3066029430B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3672" y="2387004"/>
            <a:ext cx="2172153" cy="1565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5375F6-92A9-D842-95AB-B4CF1DA3F19F}"/>
              </a:ext>
            </a:extLst>
          </p:cNvPr>
          <p:cNvSpPr txBox="1"/>
          <p:nvPr/>
        </p:nvSpPr>
        <p:spPr>
          <a:xfrm>
            <a:off x="4859111" y="391728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4/1                               1/4</a:t>
            </a:r>
          </a:p>
        </p:txBody>
      </p:sp>
    </p:spTree>
    <p:extLst>
      <p:ext uri="{BB962C8B-B14F-4D97-AF65-F5344CB8AC3E}">
        <p14:creationId xmlns:p14="http://schemas.microsoft.com/office/powerpoint/2010/main" val="2793744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Container Layout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534400" cy="3810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A convenience widget that combines common painting, positioning, and sizing widgets:</a:t>
            </a:r>
          </a:p>
          <a:p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Surrounds the child with padding (inflating it first if a decoration is present)</a:t>
            </a:r>
          </a:p>
          <a:p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Applies additional constraints to the padded extend to the width and height as constraints, when present</a:t>
            </a:r>
          </a:p>
          <a:p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Surrounds the whole container with additional empty space specified by its margin</a:t>
            </a:r>
          </a:p>
          <a:p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The order of painting:</a:t>
            </a:r>
          </a:p>
          <a:p>
            <a:pPr lvl="1"/>
            <a:r>
              <a:rPr lang="en-ID" sz="1400" dirty="0">
                <a:latin typeface="Calibri" panose="020F0502020204030204" pitchFamily="34" charset="0"/>
                <a:cs typeface="Calibri" panose="020F0502020204030204" pitchFamily="34" charset="0"/>
              </a:rPr>
              <a:t>Applies transform</a:t>
            </a:r>
          </a:p>
          <a:p>
            <a:pPr lvl="1"/>
            <a:r>
              <a:rPr lang="en-ID" sz="1400" dirty="0">
                <a:latin typeface="Calibri" panose="020F0502020204030204" pitchFamily="34" charset="0"/>
                <a:cs typeface="Calibri" panose="020F0502020204030204" pitchFamily="34" charset="0"/>
              </a:rPr>
              <a:t>Paints decoration to fill padded extent</a:t>
            </a:r>
          </a:p>
          <a:p>
            <a:pPr lvl="1"/>
            <a:r>
              <a:rPr lang="en-ID" sz="1400" dirty="0">
                <a:latin typeface="Calibri" panose="020F0502020204030204" pitchFamily="34" charset="0"/>
                <a:cs typeface="Calibri" panose="020F0502020204030204" pitchFamily="34" charset="0"/>
              </a:rPr>
              <a:t>Paints child</a:t>
            </a:r>
          </a:p>
          <a:p>
            <a:pPr lvl="1"/>
            <a:r>
              <a:rPr lang="en-ID" sz="1400" dirty="0">
                <a:latin typeface="Calibri" panose="020F0502020204030204" pitchFamily="34" charset="0"/>
                <a:cs typeface="Calibri" panose="020F0502020204030204" pitchFamily="34" charset="0"/>
              </a:rPr>
              <a:t>Paints foreground decoration (also filling padded extent)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02415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Autofit/>
          </a:bodyPr>
          <a:lstStyle/>
          <a:p>
            <a:pPr algn="l"/>
            <a:r>
              <a:rPr lang="en-ID" sz="3200" b="1" dirty="0" err="1">
                <a:solidFill>
                  <a:schemeClr val="tx2">
                    <a:lumMod val="75000"/>
                  </a:schemeClr>
                </a:solidFill>
              </a:rPr>
              <a:t>EdgeInsets</a:t>
            </a:r>
            <a:r>
              <a:rPr lang="en-ID" sz="3200" b="1" dirty="0">
                <a:solidFill>
                  <a:schemeClr val="tx2">
                    <a:lumMod val="75000"/>
                  </a:schemeClr>
                </a:solidFill>
              </a:rPr>
              <a:t> class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534400" cy="38108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Margin and Padding in Container use </a:t>
            </a:r>
            <a:r>
              <a:rPr lang="en-ID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EdgeInsets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 class for setting its left, right, top, and bottom spaces.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EdgeInsets.all</a:t>
            </a: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</a:rPr>
              <a:t>(double value)</a:t>
            </a:r>
          </a:p>
          <a:p>
            <a:pPr marL="0" indent="0">
              <a:buNone/>
            </a:pP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</a:rPr>
              <a:t>All offsets has the same value for the inset</a:t>
            </a:r>
            <a:br>
              <a:rPr lang="en-ID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D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EdgeInsets.only</a:t>
            </a: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</a:rPr>
              <a:t>({double left, double top, double right, double bottom})</a:t>
            </a:r>
          </a:p>
          <a:p>
            <a:pPr marL="0" indent="0">
              <a:buNone/>
            </a:pP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</a:rPr>
              <a:t>Only non-zero values are set to the inset </a:t>
            </a:r>
          </a:p>
          <a:p>
            <a:pPr marL="0" indent="0">
              <a:buNone/>
            </a:pPr>
            <a:endParaRPr lang="en-ID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EdgeInsets.symmetric</a:t>
            </a: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</a:rPr>
              <a:t>({double vertical = 0.0, double horizontal = 0.0})</a:t>
            </a:r>
          </a:p>
          <a:p>
            <a:pPr marL="0" indent="0">
              <a:buNone/>
            </a:pPr>
            <a:r>
              <a:rPr lang="en-ID" sz="2100" dirty="0">
                <a:latin typeface="Calibri" panose="020F0502020204030204" pitchFamily="34" charset="0"/>
                <a:cs typeface="Calibri" panose="020F0502020204030204" pitchFamily="34" charset="0"/>
              </a:rPr>
              <a:t>Sets symmetrical horizontal and/or vertical values for the inset 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9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Container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30A4E7B-8A60-D64C-AF41-9D61875DECCE}"/>
              </a:ext>
            </a:extLst>
          </p:cNvPr>
          <p:cNvSpPr txBox="1">
            <a:spLocks/>
          </p:cNvSpPr>
          <p:nvPr/>
        </p:nvSpPr>
        <p:spPr>
          <a:xfrm>
            <a:off x="-579423" y="788721"/>
            <a:ext cx="7668286" cy="381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	Container(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Colors.cyan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margin: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padding: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EdgeInsets.symmetric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(horizontal: 15, vertical: 5),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height: 300,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width: 300,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child: Card(child: Text('Hello World!')),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A8BFA-97DA-F347-9893-C3CD203E8C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5895" y="576943"/>
            <a:ext cx="2076591" cy="43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EdgeInsets</a:t>
            </a:r>
            <a:r>
              <a:rPr lang="en-US" sz="3600" b="1" dirty="0">
                <a:solidFill>
                  <a:srgbClr val="000090"/>
                </a:solidFill>
              </a:rPr>
              <a:t> in action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30A4E7B-8A60-D64C-AF41-9D61875DECCE}"/>
              </a:ext>
            </a:extLst>
          </p:cNvPr>
          <p:cNvSpPr txBox="1">
            <a:spLocks/>
          </p:cNvSpPr>
          <p:nvPr/>
        </p:nvSpPr>
        <p:spPr>
          <a:xfrm>
            <a:off x="-304800" y="755705"/>
            <a:ext cx="5382322" cy="381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Container(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ID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Colors.cyan</a:t>
            </a: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margin: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</a:t>
            </a: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padding: </a:t>
            </a:r>
            <a:r>
              <a:rPr lang="en-ID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EdgeInsets.symmetric</a:t>
            </a: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ID" sz="1400" dirty="0">
                <a:solidFill>
                  <a:srgbClr val="0025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horizontal: 15</a:t>
            </a: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ID" sz="1400" dirty="0">
                <a:solidFill>
                  <a:srgbClr val="FF01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vertical: 5</a:t>
            </a: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height: 300,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width: 300,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child: Card(child: Text('Hello World!')),</a:t>
            </a:r>
          </a:p>
          <a:p>
            <a:pPr marL="0" indent="0">
              <a:buFont typeface="Arial"/>
              <a:buNone/>
            </a:pPr>
            <a:r>
              <a:rPr lang="en-ID" sz="1400" dirty="0">
                <a:latin typeface="Consolas" panose="020B0609020204030204" pitchFamily="49" charset="0"/>
                <a:cs typeface="Consolas" panose="020B0609020204030204" pitchFamily="49" charset="0"/>
              </a:rPr>
              <a:t>        )</a:t>
            </a: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31289380-455D-5CFE-5554-2EB310F3DC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404" y="578531"/>
            <a:ext cx="4222595" cy="42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0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Autofit/>
          </a:bodyPr>
          <a:lstStyle/>
          <a:p>
            <a:pPr algn="l"/>
            <a:r>
              <a:rPr lang="en-ID" sz="3200" b="1" dirty="0" err="1">
                <a:solidFill>
                  <a:schemeClr val="tx2">
                    <a:lumMod val="75000"/>
                  </a:schemeClr>
                </a:solidFill>
              </a:rPr>
              <a:t>BoxDecoration</a:t>
            </a:r>
            <a:r>
              <a:rPr lang="en-ID" sz="3200" b="1" dirty="0">
                <a:solidFill>
                  <a:schemeClr val="tx2">
                    <a:lumMod val="75000"/>
                  </a:schemeClr>
                </a:solidFill>
              </a:rPr>
              <a:t> class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534400" cy="38108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Provides a variety of ways to draw a box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It has a border, a body, and may cast a shadow (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boxShadow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Box may be a circle or a rectangle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borderRadius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property specify the roundness of the corner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Constructed as layers (from bottom to top):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(fills the box)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Gradient (fills the box)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Image (alignment is controlled by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DecorationImage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class)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Border paint over the body, the shadow below it</a:t>
            </a:r>
          </a:p>
        </p:txBody>
      </p:sp>
    </p:spTree>
    <p:extLst>
      <p:ext uri="{BB962C8B-B14F-4D97-AF65-F5344CB8AC3E}">
        <p14:creationId xmlns:p14="http://schemas.microsoft.com/office/powerpoint/2010/main" val="188978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Autofit/>
          </a:bodyPr>
          <a:lstStyle/>
          <a:p>
            <a:pPr algn="l"/>
            <a:r>
              <a:rPr lang="en-ID" sz="3200" b="1" dirty="0" err="1">
                <a:solidFill>
                  <a:schemeClr val="tx2"/>
                </a:solidFill>
              </a:rPr>
              <a:t>BoxDecoration</a:t>
            </a:r>
            <a:r>
              <a:rPr lang="en-ID" sz="3200" b="1" dirty="0">
                <a:solidFill>
                  <a:schemeClr val="tx2"/>
                </a:solidFill>
              </a:rPr>
              <a:t> properties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0"/>
            <a:ext cx="8534400" cy="435972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border → BoxBorder?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	A border to draw above the background color, gradient, or image.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borderRadius → BorderRadiusGeometry?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	If non-null, the corners of this box are rounded by this BorderRadius. 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boxShadow → List&lt;BoxShadow&gt;?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	A list of shadows cast by this box behind the box. 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color → Color?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	The </a:t>
            </a:r>
            <a:r>
              <a:rPr lang="en-ID" dirty="0" err="1">
                <a:latin typeface="+mj-lt"/>
                <a:cs typeface="Calibri" panose="020F0502020204030204" pitchFamily="34" charset="0"/>
              </a:rPr>
              <a:t>color</a:t>
            </a:r>
            <a:r>
              <a:rPr lang="en-ID" dirty="0">
                <a:latin typeface="+mj-lt"/>
                <a:cs typeface="Calibri" panose="020F0502020204030204" pitchFamily="34" charset="0"/>
              </a:rPr>
              <a:t> to fill in the background of the box. 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gradient → Gradient?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	A gradient to use when filling the box. 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image → DecorationImage?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	An image to paint above the background color or gradient. </a:t>
            </a:r>
          </a:p>
          <a:p>
            <a:pPr marL="0" indent="0">
              <a:buNone/>
            </a:pPr>
            <a:r>
              <a:rPr lang="en-ID" dirty="0">
                <a:latin typeface="+mj-lt"/>
                <a:cs typeface="Calibri" panose="020F0502020204030204" pitchFamily="34" charset="0"/>
              </a:rPr>
              <a:t>shape → BoxShape</a:t>
            </a:r>
            <a:b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ID" dirty="0"/>
              <a:t>The shape to fill the background color, gradient, and image into and to </a:t>
            </a:r>
          </a:p>
          <a:p>
            <a:pPr marL="0" indent="0">
              <a:buNone/>
            </a:pPr>
            <a:r>
              <a:rPr lang="en-ID" dirty="0"/>
              <a:t>	cast as the boxShadow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4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BoxDecoration</a:t>
            </a:r>
            <a:r>
              <a:rPr lang="en-US" sz="3600" b="1" dirty="0">
                <a:solidFill>
                  <a:srgbClr val="000090"/>
                </a:solidFill>
              </a:rPr>
              <a:t>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30A4E7B-8A60-D64C-AF41-9D61875DECCE}"/>
              </a:ext>
            </a:extLst>
          </p:cNvPr>
          <p:cNvSpPr txBox="1">
            <a:spLocks/>
          </p:cNvSpPr>
          <p:nvPr/>
        </p:nvSpPr>
        <p:spPr>
          <a:xfrm>
            <a:off x="-1146769" y="755705"/>
            <a:ext cx="8534400" cy="381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Container(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width: 400,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height: 400,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decoration: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BoxDecoration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image: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DecorationImage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image: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NetworkImage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/400?img=60'),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fit: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BoxFit.cover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border: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Border.all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Colors.indigo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width: 10,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</a:t>
            </a:r>
            <a:endParaRPr lang="en-ID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AB499-BCBE-C542-93E7-3EE8FC5EB3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083" y="126095"/>
            <a:ext cx="2355342" cy="4891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F36904-DF21-0248-84E4-6DCF96697DDC}"/>
              </a:ext>
            </a:extLst>
          </p:cNvPr>
          <p:cNvSpPr txBox="1"/>
          <p:nvPr/>
        </p:nvSpPr>
        <p:spPr>
          <a:xfrm>
            <a:off x="1556658" y="3820401"/>
            <a:ext cx="480060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There are warning sign because some portion of container outside the screen.</a:t>
            </a:r>
          </a:p>
          <a:p>
            <a:r>
              <a:rPr lang="en-US" dirty="0"/>
              <a:t>--&gt; Wrap Column with </a:t>
            </a:r>
            <a:r>
              <a:rPr lang="en-US" dirty="0" err="1"/>
              <a:t>SingleChildScrollView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0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BoxDecoration</a:t>
            </a:r>
            <a:r>
              <a:rPr lang="en-US" sz="3600" b="1" dirty="0">
                <a:solidFill>
                  <a:srgbClr val="000090"/>
                </a:solidFill>
              </a:rPr>
              <a:t> Example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30A4E7B-8A60-D64C-AF41-9D61875DECCE}"/>
              </a:ext>
            </a:extLst>
          </p:cNvPr>
          <p:cNvSpPr txBox="1">
            <a:spLocks/>
          </p:cNvSpPr>
          <p:nvPr/>
        </p:nvSpPr>
        <p:spPr>
          <a:xfrm>
            <a:off x="4571999" y="755705"/>
            <a:ext cx="8534400" cy="3810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endParaRPr lang="en-ID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0A1031-FFF3-314C-A290-4515A38391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75" y="721406"/>
            <a:ext cx="1831240" cy="3802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45DA39-618B-5146-AAB4-4F3453675897}"/>
              </a:ext>
            </a:extLst>
          </p:cNvPr>
          <p:cNvSpPr/>
          <p:nvPr/>
        </p:nvSpPr>
        <p:spPr>
          <a:xfrm>
            <a:off x="2139215" y="700417"/>
            <a:ext cx="2685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 shape: 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BoxShape.circle</a:t>
            </a:r>
            <a:endParaRPr lang="en-ID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E72B3-0334-A241-868D-3135059C8D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471" y="1217034"/>
            <a:ext cx="1598113" cy="1460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89A8E5-E9F6-E542-BF4A-9200BAF82A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8151" y="1589319"/>
            <a:ext cx="1598113" cy="14608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D54B30-6398-1D4B-86A3-CEA2ADA1D885}"/>
              </a:ext>
            </a:extLst>
          </p:cNvPr>
          <p:cNvSpPr/>
          <p:nvPr/>
        </p:nvSpPr>
        <p:spPr>
          <a:xfrm>
            <a:off x="5050971" y="6659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shape: 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BoxShape.rectangle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,</a:t>
            </a:r>
          </a:p>
          <a:p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borderRadius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: 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BorderRadius.all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(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Radius.circular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(60))),</a:t>
            </a:r>
            <a:endParaRPr lang="en-ID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F12F3-142E-E74B-9A10-8F3D9E61E507}"/>
              </a:ext>
            </a:extLst>
          </p:cNvPr>
          <p:cNvSpPr/>
          <p:nvPr/>
        </p:nvSpPr>
        <p:spPr>
          <a:xfrm>
            <a:off x="2242961" y="244913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ID" dirty="0">
                <a:latin typeface="Helvetica Neue" panose="02000503000000020004" pitchFamily="2" charset="0"/>
              </a:rPr>
            </a:br>
            <a:endParaRPr lang="en-ID" dirty="0">
              <a:latin typeface="Helvetica Neue" panose="02000503000000020004" pitchFamily="2" charset="0"/>
            </a:endParaRPr>
          </a:p>
          <a:p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boxShadow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: [</a:t>
            </a:r>
          </a:p>
          <a:p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  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BoxShadow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(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blurRadius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: 30, 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color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: </a:t>
            </a:r>
            <a:r>
              <a:rPr lang="en-ID" dirty="0" err="1">
                <a:solidFill>
                  <a:srgbClr val="FF0000"/>
                </a:solidFill>
                <a:latin typeface="Helvetica Neue" panose="02000503000000020004" pitchFamily="2" charset="0"/>
              </a:rPr>
              <a:t>Colors.black</a:t>
            </a:r>
            <a:r>
              <a:rPr lang="en-ID" dirty="0">
                <a:solidFill>
                  <a:srgbClr val="FF0000"/>
                </a:solidFill>
                <a:latin typeface="Helvetica Neue" panose="02000503000000020004" pitchFamily="2" charset="0"/>
              </a:rPr>
              <a:t>)],</a:t>
            </a:r>
            <a:endParaRPr lang="en-ID" dirty="0">
              <a:solidFill>
                <a:srgbClr val="FF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EBE9B5-F988-9349-B7E0-6C80F3D438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848" y="3187802"/>
            <a:ext cx="1784695" cy="175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MULTI CHILD Layout WIDGET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5019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What is Widget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60375" y="1010092"/>
            <a:ext cx="8151997" cy="37756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/>
              <a:t>To build a modern, reactive UI, Flutter uses widgets that are drawn using Flutter’s own rendering engine</a:t>
            </a:r>
          </a:p>
          <a:p>
            <a:pPr>
              <a:buNone/>
            </a:pPr>
            <a:r>
              <a:rPr lang="en-US" sz="1800" dirty="0"/>
              <a:t>Imagine widgets as LEGO blocks:</a:t>
            </a:r>
          </a:p>
          <a:p>
            <a:r>
              <a:rPr lang="en-US" sz="1800" dirty="0"/>
              <a:t>Objects are created by adding some blocks</a:t>
            </a:r>
          </a:p>
          <a:p>
            <a:r>
              <a:rPr lang="en-US" sz="1800" dirty="0"/>
              <a:t>The look and behavior can be altered by adding different kind of blocks</a:t>
            </a:r>
          </a:p>
          <a:p>
            <a:r>
              <a:rPr lang="en-US" sz="1800" dirty="0"/>
              <a:t>Each widget is an immutable declaration of the UI, meaning they have instructions and configurations for different parts of the UI</a:t>
            </a:r>
          </a:p>
          <a:p>
            <a:r>
              <a:rPr lang="en-US" sz="1800" dirty="0"/>
              <a:t>Placing widgets builds a widget tree</a:t>
            </a:r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1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Multi Child Layout Widget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3079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775" y="894732"/>
            <a:ext cx="19621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150" y="2954357"/>
            <a:ext cx="19621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37075" y="1177382"/>
            <a:ext cx="19431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80175" y="1132232"/>
            <a:ext cx="19716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74925" y="1215674"/>
            <a:ext cx="196215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Multi Child Layout Widget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3079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" y="988744"/>
            <a:ext cx="39243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32275" y="988744"/>
            <a:ext cx="39433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8925" y="1972108"/>
            <a:ext cx="39433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32275" y="2105025"/>
            <a:ext cx="19240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Column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5064826" cy="3810852"/>
          </a:xfrm>
        </p:spPr>
        <p:txBody>
          <a:bodyPr>
            <a:normAutofit/>
          </a:bodyPr>
          <a:lstStyle/>
          <a:p>
            <a:r>
              <a:rPr lang="en-US" sz="2000" dirty="0"/>
              <a:t>Displays the children vertically</a:t>
            </a:r>
          </a:p>
          <a:p>
            <a:pPr lvl="1"/>
            <a:r>
              <a:rPr lang="en-US" sz="1600" dirty="0"/>
              <a:t>The property requires a List&lt;Widget&gt;</a:t>
            </a:r>
          </a:p>
          <a:p>
            <a:r>
              <a:rPr lang="en-US" sz="2000" dirty="0"/>
              <a:t>Children are aligned vertically without taking full height of the screen</a:t>
            </a:r>
          </a:p>
          <a:p>
            <a:r>
              <a:rPr lang="en-US" sz="2000" dirty="0"/>
              <a:t>Each child may be embedded within an Expanded widget to fill in available space</a:t>
            </a:r>
          </a:p>
          <a:p>
            <a:r>
              <a:rPr lang="en-US" sz="2000" dirty="0"/>
              <a:t>To align and size how much space is occupied on the main axis, use </a:t>
            </a:r>
            <a:r>
              <a:rPr lang="en-US" sz="2000" dirty="0" err="1"/>
              <a:t>CrossAxisAlignment</a:t>
            </a:r>
            <a:r>
              <a:rPr lang="en-US" sz="2000" dirty="0"/>
              <a:t>, </a:t>
            </a:r>
            <a:r>
              <a:rPr lang="en-US" sz="2000" dirty="0" err="1"/>
              <a:t>MainAxisAlignment</a:t>
            </a:r>
            <a:r>
              <a:rPr lang="en-US" sz="2000" dirty="0"/>
              <a:t>, and </a:t>
            </a:r>
            <a:r>
              <a:rPr lang="en-US" sz="2000" dirty="0" err="1"/>
              <a:t>MainAxisSize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2026" y="783771"/>
            <a:ext cx="28575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860596" y="3106013"/>
            <a:ext cx="300717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Column(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b="1" dirty="0">
                <a:solidFill>
                  <a:srgbClr val="0070C0"/>
                </a:solidFill>
              </a:rPr>
              <a:t>children</a:t>
            </a:r>
            <a:r>
              <a:rPr lang="en-US" dirty="0">
                <a:solidFill>
                  <a:srgbClr val="0070C0"/>
                </a:solidFill>
              </a:rPr>
              <a:t>: &lt;Widget&gt;[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   Text(‘text </a:t>
            </a:r>
            <a:r>
              <a:rPr lang="en-US" dirty="0" err="1">
                <a:solidFill>
                  <a:srgbClr val="0070C0"/>
                </a:solidFill>
              </a:rPr>
              <a:t>baris</a:t>
            </a:r>
            <a:r>
              <a:rPr lang="en-US" dirty="0">
                <a:solidFill>
                  <a:srgbClr val="0070C0"/>
                </a:solidFill>
              </a:rPr>
              <a:t> 1'),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   Text(‘text </a:t>
            </a:r>
            <a:r>
              <a:rPr lang="en-US" dirty="0" err="1">
                <a:solidFill>
                  <a:srgbClr val="0070C0"/>
                </a:solidFill>
              </a:rPr>
              <a:t>baris</a:t>
            </a:r>
            <a:r>
              <a:rPr lang="en-US" dirty="0">
                <a:solidFill>
                  <a:srgbClr val="0070C0"/>
                </a:solidFill>
              </a:rPr>
              <a:t> 2'), </a:t>
            </a:r>
          </a:p>
          <a:p>
            <a:r>
              <a:rPr lang="en-US" dirty="0">
                <a:solidFill>
                  <a:srgbClr val="0070C0"/>
                </a:solidFill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Row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5064826" cy="38108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Similar to Column, but displays its children horizontally</a:t>
            </a:r>
          </a:p>
          <a:p>
            <a:pPr>
              <a:buNone/>
            </a:pPr>
            <a:r>
              <a:rPr lang="en-US" sz="2000" dirty="0"/>
              <a:t>Properties are the same as Column widget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9646" y="783771"/>
            <a:ext cx="29146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289096" y="3183970"/>
            <a:ext cx="300717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Row(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b="1" dirty="0">
                <a:solidFill>
                  <a:srgbClr val="0070C0"/>
                </a:solidFill>
              </a:rPr>
              <a:t>children</a:t>
            </a:r>
            <a:r>
              <a:rPr lang="en-US" dirty="0">
                <a:solidFill>
                  <a:srgbClr val="0070C0"/>
                </a:solidFill>
              </a:rPr>
              <a:t>: &lt;Widget&gt;[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   Text(‘text </a:t>
            </a:r>
            <a:r>
              <a:rPr lang="en-US" dirty="0" err="1">
                <a:solidFill>
                  <a:srgbClr val="0070C0"/>
                </a:solidFill>
              </a:rPr>
              <a:t>kolom</a:t>
            </a:r>
            <a:r>
              <a:rPr lang="en-US" dirty="0">
                <a:solidFill>
                  <a:srgbClr val="0070C0"/>
                </a:solidFill>
              </a:rPr>
              <a:t> 1'),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   Text(‘text </a:t>
            </a:r>
            <a:r>
              <a:rPr lang="en-US" dirty="0" err="1">
                <a:solidFill>
                  <a:srgbClr val="0070C0"/>
                </a:solidFill>
              </a:rPr>
              <a:t>kolom</a:t>
            </a:r>
            <a:r>
              <a:rPr lang="en-US" dirty="0">
                <a:solidFill>
                  <a:srgbClr val="0070C0"/>
                </a:solidFill>
              </a:rPr>
              <a:t> 2'), </a:t>
            </a:r>
          </a:p>
          <a:p>
            <a:r>
              <a:rPr lang="en-US" dirty="0">
                <a:solidFill>
                  <a:srgbClr val="0070C0"/>
                </a:solidFill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mainAxisSize</a:t>
            </a:r>
            <a:r>
              <a:rPr lang="en-US" sz="3600" b="1" dirty="0">
                <a:solidFill>
                  <a:srgbClr val="000090"/>
                </a:solidFill>
              </a:rPr>
              <a:t> property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4263485" cy="38108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Row and Column occupy different main axes: Row = horizontal, Column = vertical</a:t>
            </a:r>
            <a:endParaRPr lang="en-US" sz="1400" dirty="0"/>
          </a:p>
          <a:p>
            <a:pPr marL="0" indent="0">
              <a:buNone/>
            </a:pPr>
            <a:r>
              <a:rPr lang="en-US" sz="1800" b="1" dirty="0" err="1"/>
              <a:t>mainAxisSize</a:t>
            </a:r>
            <a:r>
              <a:rPr lang="en-US" sz="1800" dirty="0"/>
              <a:t> property determines how much space a Row and Column can occupy on their main axes</a:t>
            </a:r>
          </a:p>
          <a:p>
            <a:pPr marL="0" indent="0">
              <a:buNone/>
            </a:pPr>
            <a:r>
              <a:rPr lang="en-US" sz="1800" dirty="0"/>
              <a:t>Two possible values:</a:t>
            </a:r>
          </a:p>
          <a:p>
            <a:r>
              <a:rPr lang="en-US" sz="1800" dirty="0" err="1"/>
              <a:t>MainAxisSize.max</a:t>
            </a:r>
            <a:endParaRPr lang="en-US" sz="1800" dirty="0"/>
          </a:p>
          <a:p>
            <a:pPr lvl="1"/>
            <a:r>
              <a:rPr lang="en-US" sz="1400" dirty="0"/>
              <a:t>Row/Column occupies all the space on the main axis</a:t>
            </a:r>
          </a:p>
          <a:p>
            <a:pPr lvl="1"/>
            <a:r>
              <a:rPr lang="en-US" sz="1400" dirty="0"/>
              <a:t>If the combined width of the children &lt; total space on main axis, the children will be laid out with extra spaces</a:t>
            </a:r>
          </a:p>
          <a:p>
            <a:r>
              <a:rPr lang="en-US" sz="1800" dirty="0" err="1"/>
              <a:t>MainAxisSize.min</a:t>
            </a:r>
            <a:endParaRPr lang="en-US" sz="1800" dirty="0"/>
          </a:p>
          <a:p>
            <a:pPr lvl="1"/>
            <a:r>
              <a:rPr lang="en-US" sz="1400" dirty="0"/>
              <a:t>Row/Column only occupies enough space on the main axis</a:t>
            </a:r>
          </a:p>
          <a:p>
            <a:pPr lvl="1"/>
            <a:r>
              <a:rPr lang="en-US" sz="1400" dirty="0"/>
              <a:t>Children are laid out without extra space, at the middle of the main axes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0685" y="782183"/>
            <a:ext cx="43338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mainAxisAlignment</a:t>
            </a:r>
            <a:r>
              <a:rPr lang="en-US" sz="3600" b="1" dirty="0">
                <a:solidFill>
                  <a:srgbClr val="000090"/>
                </a:solidFill>
              </a:rPr>
              <a:t> property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544296" cy="419199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/>
              <a:t>Determines how Row/Column can position their children in that extra space. Possible values:</a:t>
            </a:r>
          </a:p>
          <a:p>
            <a:pPr>
              <a:buNone/>
            </a:pPr>
            <a:r>
              <a:rPr lang="en-US" sz="1400" b="1" dirty="0" err="1"/>
              <a:t>MainAxisAlignment.start</a:t>
            </a:r>
            <a:br>
              <a:rPr lang="en-US" sz="1400" dirty="0"/>
            </a:br>
            <a:r>
              <a:rPr lang="en-US" sz="1400" dirty="0"/>
              <a:t>Positions children near the beginning of the main axis. (Left for Row, top for Column)</a:t>
            </a:r>
          </a:p>
          <a:p>
            <a:pPr>
              <a:buNone/>
            </a:pPr>
            <a:r>
              <a:rPr lang="en-US" sz="1400" b="1" dirty="0" err="1"/>
              <a:t>MainAxisAlignment.end</a:t>
            </a:r>
            <a:endParaRPr lang="en-US" sz="1400" b="1" dirty="0"/>
          </a:p>
          <a:p>
            <a:pPr>
              <a:buNone/>
            </a:pPr>
            <a:r>
              <a:rPr lang="en-US" sz="1400" dirty="0"/>
              <a:t>	Positions children near the end of the main axis. (Right for Row, bottom for Column)</a:t>
            </a:r>
          </a:p>
          <a:p>
            <a:pPr>
              <a:buNone/>
            </a:pPr>
            <a:r>
              <a:rPr lang="en-US" sz="1400" b="1" dirty="0" err="1"/>
              <a:t>MainAxisAlignment.center</a:t>
            </a:r>
            <a:endParaRPr lang="en-US" sz="1400" b="1" dirty="0"/>
          </a:p>
          <a:p>
            <a:pPr>
              <a:buNone/>
            </a:pPr>
            <a:r>
              <a:rPr lang="en-US" sz="1400" dirty="0"/>
              <a:t>	Positions children at the middle of the main axis.</a:t>
            </a:r>
          </a:p>
          <a:p>
            <a:pPr>
              <a:buNone/>
            </a:pPr>
            <a:r>
              <a:rPr lang="en-US" sz="1400" b="1" dirty="0" err="1"/>
              <a:t>MainAxisAlignment.spaceBetween</a:t>
            </a:r>
            <a:endParaRPr lang="en-US" sz="1400" b="1" dirty="0"/>
          </a:p>
          <a:p>
            <a:pPr>
              <a:buNone/>
            </a:pPr>
            <a:r>
              <a:rPr lang="en-US" sz="1400" dirty="0"/>
              <a:t>	Divides the extra space evenly between children.</a:t>
            </a:r>
          </a:p>
          <a:p>
            <a:pPr>
              <a:buNone/>
            </a:pPr>
            <a:r>
              <a:rPr lang="en-US" sz="1400" b="1" dirty="0" err="1"/>
              <a:t>MainAxisAlignment.spaceEvenly</a:t>
            </a:r>
            <a:endParaRPr lang="en-US" sz="1400" b="1" dirty="0"/>
          </a:p>
          <a:p>
            <a:pPr>
              <a:buNone/>
            </a:pPr>
            <a:r>
              <a:rPr lang="en-US" sz="1400" dirty="0"/>
              <a:t>	Divides the extra space evenly between children and before and after the children.</a:t>
            </a:r>
          </a:p>
          <a:p>
            <a:pPr>
              <a:buNone/>
            </a:pPr>
            <a:r>
              <a:rPr lang="en-US" sz="1400" b="1" dirty="0" err="1"/>
              <a:t>MainAxisAlignment.spaceAround</a:t>
            </a:r>
            <a:endParaRPr lang="en-US" sz="1400" b="1" dirty="0"/>
          </a:p>
          <a:p>
            <a:pPr>
              <a:buNone/>
            </a:pPr>
            <a:r>
              <a:rPr lang="en-US" sz="1400" dirty="0"/>
              <a:t>	Similar to MainAxisAlignment.spaceEvenly, but reduces half of the space before the first child </a:t>
            </a:r>
          </a:p>
          <a:p>
            <a:pPr>
              <a:buNone/>
            </a:pPr>
            <a:r>
              <a:rPr lang="en-US" sz="1400" dirty="0"/>
              <a:t>	and after the last child to half of the width between the children.</a:t>
            </a:r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7FE5B9-502C-564C-BE2D-F8FDD02405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399" y="2672014"/>
            <a:ext cx="2177143" cy="1128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Row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-308161" y="721406"/>
            <a:ext cx="8845921" cy="3810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	Row(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MainAxisAlignment.start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children: [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/100?img=1'),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/100?img=2'),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05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/100?img=3'),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],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</a:t>
            </a:r>
          </a:p>
          <a:p>
            <a:pPr marL="0" indent="0">
              <a:buNone/>
            </a:pPr>
            <a:r>
              <a:rPr lang="en-ID" sz="105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----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MainAxisAlignment.center</a:t>
            </a: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MainAxisAlignment.spaceAround</a:t>
            </a: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MainAxisAlignment.spaceBetween</a:t>
            </a: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MainAxisAlignment.spaceEvenly</a:t>
            </a: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D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D" sz="105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3C27-A669-9340-A5BD-217EBF359A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535" y="801916"/>
            <a:ext cx="2168071" cy="1123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500D6-9A76-1840-88B9-E33A92E3A3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66" y="1893640"/>
            <a:ext cx="2168071" cy="1123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C364B-57A7-3A4A-B523-3FC2C889CE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399" y="3625363"/>
            <a:ext cx="2168070" cy="771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6BBB5-4E76-A742-A178-267F1AE8C31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4306659"/>
            <a:ext cx="2168070" cy="77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Row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-1059941" y="755705"/>
            <a:ext cx="8845921" cy="3810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Divider(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height: 20,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Row(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MainAxisAlignment.spaceEvenly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children: [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/100?img=4'),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/100?img=5'),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/100?img=6'),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/100?img=7'),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/100?img=8'),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('https://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i.pravatar.cc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/100?img=9'),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],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B49BB-2B85-AD4E-ABC5-9F7A89F242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557" y="993548"/>
            <a:ext cx="2944732" cy="19149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1E2D81-C78A-4D42-9B65-F21B49964143}"/>
              </a:ext>
            </a:extLst>
          </p:cNvPr>
          <p:cNvSpPr/>
          <p:nvPr/>
        </p:nvSpPr>
        <p:spPr>
          <a:xfrm>
            <a:off x="6345259" y="3351060"/>
            <a:ext cx="239597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can you resolve this?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341F5C-252A-214E-8163-003A5C217BF2}"/>
              </a:ext>
            </a:extLst>
          </p:cNvPr>
          <p:cNvCxnSpPr/>
          <p:nvPr/>
        </p:nvCxnSpPr>
        <p:spPr>
          <a:xfrm flipV="1">
            <a:off x="8153400" y="2626832"/>
            <a:ext cx="478971" cy="69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891244-0214-E84D-88C4-B972141D36B8}"/>
              </a:ext>
            </a:extLst>
          </p:cNvPr>
          <p:cNvSpPr txBox="1"/>
          <p:nvPr/>
        </p:nvSpPr>
        <p:spPr>
          <a:xfrm>
            <a:off x="5658314" y="3744140"/>
            <a:ext cx="27726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Hint:</a:t>
            </a:r>
          </a:p>
          <a:p>
            <a:pPr lvl="1"/>
            <a:r>
              <a:rPr lang="en-ID" sz="1600" dirty="0" err="1"/>
              <a:t>scrollDirection</a:t>
            </a:r>
            <a:r>
              <a:rPr lang="en-ID" sz="1600" dirty="0"/>
              <a:t>: </a:t>
            </a:r>
            <a:r>
              <a:rPr lang="en-ID" sz="1600" dirty="0" err="1"/>
              <a:t>Axis.horizontal</a:t>
            </a:r>
            <a:r>
              <a:rPr lang="en-ID" sz="1600" dirty="0"/>
              <a:t>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537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Stack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1150" y="721406"/>
            <a:ext cx="8544296" cy="41919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Positions its children relative to the edges of its box.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Useful to simply overlap several children, e.g. overlay some text over an image with a gradient and button at bottom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Each child is either positioned or non-positioned: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Positioned children are wrapped in a Positioned widget, with at least one non-null property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Stack sizes to contain all non-positioned children, which will be positioned according to default alignment (top-left corner for LTR environment, top-right corner for RTL)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Positioned children are placed relative to the stack according to top, right, bottom, and left properties</a:t>
            </a:r>
          </a:p>
        </p:txBody>
      </p:sp>
    </p:spTree>
    <p:extLst>
      <p:ext uri="{BB962C8B-B14F-4D97-AF65-F5344CB8AC3E}">
        <p14:creationId xmlns:p14="http://schemas.microsoft.com/office/powerpoint/2010/main" val="125637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Image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1150" y="721406"/>
            <a:ext cx="8544296" cy="41919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To specify an image, use one of the following constructors:</a:t>
            </a:r>
          </a:p>
          <a:p>
            <a:pPr marL="0" indent="0">
              <a:spcBef>
                <a:spcPts val="0"/>
              </a:spcBef>
              <a:buNone/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ID" sz="1800" dirty="0">
                <a:latin typeface="Consolas" panose="020B0609020204030204" pitchFamily="49" charset="0"/>
                <a:cs typeface="Calibri" panose="020F0502020204030204" pitchFamily="34" charset="0"/>
              </a:rPr>
              <a:t>Image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: obtaining an image from an </a:t>
            </a:r>
            <a:r>
              <a:rPr lang="en-ID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ImageProvider</a:t>
            </a: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ID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Image.asset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: obtaining an image from an AssetBundle using a key</a:t>
            </a:r>
          </a:p>
          <a:p>
            <a:pPr lvl="1">
              <a:spcBef>
                <a:spcPts val="0"/>
              </a:spcBef>
            </a:pPr>
            <a:r>
              <a:rPr lang="en-ID" sz="1400" dirty="0">
                <a:latin typeface="Calibri" panose="020F0502020204030204" pitchFamily="34" charset="0"/>
                <a:cs typeface="Calibri" panose="020F0502020204030204" pitchFamily="34" charset="0"/>
              </a:rPr>
              <a:t>An Asset image will be bundled along with the code in the </a:t>
            </a:r>
            <a:r>
              <a:rPr lang="en-ID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apk</a:t>
            </a:r>
            <a:r>
              <a:rPr lang="en-ID" sz="1400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>
              <a:spcBef>
                <a:spcPts val="0"/>
              </a:spcBef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ID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Image.network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: obtaining an image from a URL</a:t>
            </a:r>
          </a:p>
          <a:p>
            <a:pPr>
              <a:spcBef>
                <a:spcPts val="0"/>
              </a:spcBef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ID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Image.file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: obtaining an image from a File</a:t>
            </a:r>
          </a:p>
          <a:p>
            <a:pPr>
              <a:spcBef>
                <a:spcPts val="0"/>
              </a:spcBef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ID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Image.memory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: for obtaining an image from a Uint8List</a:t>
            </a:r>
          </a:p>
          <a:p>
            <a:pPr marL="0" indent="0">
              <a:spcBef>
                <a:spcPts val="0"/>
              </a:spcBef>
              <a:buNone/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7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Widget Tree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460375" y="1010092"/>
            <a:ext cx="4776643" cy="3775663"/>
          </a:xfrm>
        </p:spPr>
        <p:txBody>
          <a:bodyPr>
            <a:noAutofit/>
          </a:bodyPr>
          <a:lstStyle/>
          <a:p>
            <a:r>
              <a:rPr lang="en-US" sz="1800" dirty="0"/>
              <a:t>In </a:t>
            </a:r>
            <a:r>
              <a:rPr lang="en-US" sz="1800" b="1" dirty="0"/>
              <a:t>Flutter</a:t>
            </a:r>
            <a:r>
              <a:rPr lang="en-US" sz="1800" dirty="0"/>
              <a:t>, everything is a </a:t>
            </a:r>
            <a:r>
              <a:rPr lang="en-US" sz="1800" b="1" dirty="0"/>
              <a:t>widget</a:t>
            </a:r>
            <a:endParaRPr lang="en-US" sz="1800" dirty="0"/>
          </a:p>
          <a:p>
            <a:r>
              <a:rPr lang="en-US" sz="1800" b="1" dirty="0"/>
              <a:t>Widget tree</a:t>
            </a:r>
            <a:r>
              <a:rPr lang="en-US" sz="1800" dirty="0"/>
              <a:t> is a structure that represents how our </a:t>
            </a:r>
            <a:r>
              <a:rPr lang="en-US" sz="1800" b="1" dirty="0"/>
              <a:t>widgets</a:t>
            </a:r>
            <a:r>
              <a:rPr lang="en-US" sz="1800" dirty="0"/>
              <a:t> are organized. For comparison, Web pages have a DOM; </a:t>
            </a:r>
            <a:r>
              <a:rPr lang="en-US" sz="1800" b="1" dirty="0"/>
              <a:t>Flutter</a:t>
            </a:r>
            <a:r>
              <a:rPr lang="en-US" sz="1800" dirty="0"/>
              <a:t> have a </a:t>
            </a:r>
            <a:r>
              <a:rPr lang="en-US" sz="1800" b="1" dirty="0"/>
              <a:t>Widget Tree</a:t>
            </a:r>
            <a:r>
              <a:rPr lang="en-US" sz="1800" dirty="0"/>
              <a:t>. </a:t>
            </a:r>
          </a:p>
        </p:txBody>
      </p: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7018" y="629092"/>
            <a:ext cx="3448074" cy="4514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Stack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1150" y="721406"/>
            <a:ext cx="8544296" cy="419199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We will create Two stacked Images. The first image will use </a:t>
            </a:r>
            <a:r>
              <a:rPr lang="en-ID" sz="1800" b="1" dirty="0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 and the second image will use </a:t>
            </a:r>
            <a:r>
              <a:rPr lang="en-ID" sz="1800" b="1" dirty="0">
                <a:latin typeface="Calibri" panose="020F0502020204030204" pitchFamily="34" charset="0"/>
                <a:cs typeface="Calibri" panose="020F0502020204030204" pitchFamily="34" charset="0"/>
              </a:rPr>
              <a:t>asset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spcBef>
                <a:spcPts val="0"/>
              </a:spcBef>
              <a:buNone/>
            </a:pPr>
            <a:endParaRPr lang="en-ID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D" sz="1800" b="1" dirty="0">
                <a:latin typeface="Calibri" panose="020F0502020204030204" pitchFamily="34" charset="0"/>
                <a:cs typeface="Calibri" panose="020F0502020204030204" pitchFamily="34" charset="0"/>
              </a:rPr>
              <a:t>Asset image preparation:</a:t>
            </a: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Copy </a:t>
            </a:r>
            <a:r>
              <a:rPr lang="en-ID" sz="1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missing.png</a:t>
            </a:r>
            <a:r>
              <a:rPr lang="en-ID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image from ULS,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paste in </a:t>
            </a:r>
            <a:r>
              <a:rPr lang="en-ID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assets/images 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folder.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(create in the same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 parent directory with lib folder).</a:t>
            </a:r>
          </a:p>
          <a:p>
            <a:pPr marL="0" indent="0">
              <a:spcBef>
                <a:spcPts val="0"/>
              </a:spcBef>
              <a:buNone/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ID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pubspec.yaml</a:t>
            </a: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 file.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Modify as shown.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D" sz="1800" dirty="0">
                <a:latin typeface="Calibri" panose="020F0502020204030204" pitchFamily="34" charset="0"/>
                <a:cs typeface="Calibri" panose="020F0502020204030204" pitchFamily="34" charset="0"/>
              </a:rPr>
              <a:t>Save. </a:t>
            </a:r>
          </a:p>
          <a:p>
            <a:pPr marL="0" indent="0">
              <a:spcBef>
                <a:spcPts val="0"/>
              </a:spcBef>
              <a:buNone/>
            </a:pPr>
            <a:endParaRPr lang="en-ID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D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need to quit and rerun flutter in terminal!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73D71-5479-F4A6-40B8-70A08973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70" y="1720850"/>
            <a:ext cx="3505445" cy="9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Stack example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-1017550" y="737281"/>
            <a:ext cx="8544296" cy="4191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Stack(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children: [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loremflickr.com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/420/320?image=12"),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Image.asset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("../assets/images/missing.png")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],</a:t>
            </a:r>
          </a:p>
          <a:p>
            <a:pPr marL="0" indent="0">
              <a:buNone/>
            </a:pP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D436-5273-A241-8D4F-6595D22AF8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182" y="721406"/>
            <a:ext cx="2109016" cy="4406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5565C-25C5-6140-8F2F-1F726E13C4B1}"/>
              </a:ext>
            </a:extLst>
          </p:cNvPr>
          <p:cNvSpPr txBox="1"/>
          <p:nvPr/>
        </p:nvSpPr>
        <p:spPr>
          <a:xfrm>
            <a:off x="2325189" y="3283131"/>
            <a:ext cx="432816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Can you modify it, so the cat image have a rounded corner and the “missing” text placed in the bottom center? </a:t>
            </a:r>
          </a:p>
        </p:txBody>
      </p:sp>
    </p:spTree>
    <p:extLst>
      <p:ext uri="{BB962C8B-B14F-4D97-AF65-F5344CB8AC3E}">
        <p14:creationId xmlns:p14="http://schemas.microsoft.com/office/powerpoint/2010/main" val="2614753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GridView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1150" y="721406"/>
            <a:ext cx="8544296" cy="4191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Similar as </a:t>
            </a:r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 widget in native Android apps</a:t>
            </a:r>
          </a:p>
          <a:p>
            <a:pPr marL="0" indent="0">
              <a:buNone/>
            </a:pP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Main axis direction (to where it will scroll) is specified in </a:t>
            </a:r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scrollDirection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 property</a:t>
            </a:r>
          </a:p>
          <a:p>
            <a:pPr marL="0" indent="0">
              <a:buNone/>
            </a:pP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Most commonly-used grid layouts:</a:t>
            </a:r>
          </a:p>
          <a:p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GridView.count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: creates a layout with fixed number of tiles in the cross axis</a:t>
            </a:r>
          </a:p>
          <a:p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GridView.extent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: creates a layout with tiles that have a maximum cross-axis extent</a:t>
            </a:r>
          </a:p>
          <a:p>
            <a:pPr marL="0" indent="0">
              <a:buNone/>
            </a:pP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To create a grid with a large (or infinite) number of children, use the GridView.builder </a:t>
            </a:r>
          </a:p>
          <a:p>
            <a:pPr marL="0" indent="0">
              <a:buNone/>
            </a:pP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To create a linear array of children, use a ListView.</a:t>
            </a:r>
          </a:p>
          <a:p>
            <a:pPr marL="0" indent="0">
              <a:buNone/>
            </a:pPr>
            <a:endParaRPr lang="en-ID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311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GridView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1150" y="721406"/>
            <a:ext cx="6052479" cy="4191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We will use </a:t>
            </a:r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GridView.count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 constructor to show grid of cats image.</a:t>
            </a:r>
          </a:p>
          <a:p>
            <a:pPr marL="0" indent="0">
              <a:buNone/>
            </a:pP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GridView.count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 need a children in form of List of Widget. We will create a function to generate this List of Widget.</a:t>
            </a:r>
          </a:p>
          <a:p>
            <a:pPr marL="0" indent="0">
              <a:buNone/>
            </a:pPr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 needs a parent which have a size. Therefore we will wrap the </a:t>
            </a:r>
            <a:r>
              <a:rPr lang="en-ID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Gridview</a:t>
            </a:r>
            <a:r>
              <a:rPr lang="en-ID" sz="1600" dirty="0">
                <a:latin typeface="Calibri" panose="020F0502020204030204" pitchFamily="34" charset="0"/>
                <a:cs typeface="Calibri" panose="020F0502020204030204" pitchFamily="34" charset="0"/>
              </a:rPr>
              <a:t> in a container.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E4EB8062-6EC1-6971-987E-A923057DA3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269" y="160338"/>
            <a:ext cx="2249859" cy="47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17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GridView</a:t>
            </a:r>
            <a:r>
              <a:rPr lang="en-US" sz="3600" b="1" dirty="0">
                <a:solidFill>
                  <a:srgbClr val="000090"/>
                </a:solidFill>
              </a:rPr>
              <a:t>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F9E04C-6348-B34B-A232-F28007887253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B2B7927D-5DF0-6A4A-A509-6D6BC0857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C4A62BA-09B3-514A-85A5-B2C1131C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482" y="737281"/>
            <a:ext cx="6664672" cy="419199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List&lt;Widget&gt; cats() {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List&lt;Widget&gt; temp = [];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15) {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Widget w =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("https://loremflickr.com/120/120?lock=" </a:t>
            </a:r>
            <a:b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+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i.toString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temp.add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(w);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temp;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ID" dirty="0">
                <a:latin typeface="Consolas" panose="020B0609020204030204" pitchFamily="49" charset="0"/>
                <a:cs typeface="Consolas" panose="020B0609020204030204" pitchFamily="49" charset="0"/>
              </a:rPr>
              <a:t>====================</a:t>
            </a:r>
            <a:b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ID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 Container(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height: 500,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child: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GridView.count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crossAxisCount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3, children: cats()),</a:t>
            </a: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),</a:t>
            </a:r>
            <a:b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ID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2B2508-CA37-E448-9C42-D3A510AAC2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269" y="160338"/>
            <a:ext cx="2249859" cy="47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85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54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EXercise</a:t>
            </a:r>
            <a:endParaRPr lang="en-US" sz="5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Exercise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0374" y="831273"/>
            <a:ext cx="541972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Make your Home page as a quote page.</a:t>
            </a:r>
            <a:br>
              <a:rPr lang="en-US" sz="2000" dirty="0"/>
            </a:br>
            <a:r>
              <a:rPr lang="en-US" sz="2000" dirty="0"/>
              <a:t>It displays a quote with background image , and the person who has the quote.</a:t>
            </a:r>
          </a:p>
          <a:p>
            <a:endParaRPr lang="en-US" sz="2000" dirty="0"/>
          </a:p>
          <a:p>
            <a:r>
              <a:rPr lang="en-US" sz="2000" dirty="0"/>
              <a:t>Upload to ULS </a:t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 err="1"/>
              <a:t>home.dart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- capture of home screen when running</a:t>
            </a:r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A9D03-8970-DF44-A3F5-1A24AB01888A}"/>
              </a:ext>
            </a:extLst>
          </p:cNvPr>
          <p:cNvSpPr txBox="1"/>
          <p:nvPr/>
        </p:nvSpPr>
        <p:spPr>
          <a:xfrm>
            <a:off x="460375" y="3293405"/>
            <a:ext cx="46503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finish now </a:t>
            </a:r>
            <a:r>
              <a:rPr lang="en-US" sz="1800" dirty="0">
                <a:sym typeface="Wingdings" pitchFamily="2" charset="2"/>
              </a:rPr>
              <a:t> 100</a:t>
            </a: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finish today  95</a:t>
            </a:r>
          </a:p>
          <a:p>
            <a:r>
              <a:rPr lang="en-US" sz="1800" dirty="0">
                <a:sym typeface="Wingdings" pitchFamily="2" charset="2"/>
              </a:rPr>
              <a:t>finish tomorrow  90</a:t>
            </a:r>
          </a:p>
          <a:p>
            <a:r>
              <a:rPr lang="en-US" sz="1800" dirty="0">
                <a:sym typeface="Wingdings" pitchFamily="2" charset="2"/>
              </a:rPr>
              <a:t>finish before next week 85</a:t>
            </a: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finish after next week  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A Flutter app layout with a prominent background image of nature, such as mountains or a sunset, covering the entire screen. Overlaid is a white card with rounded corners and a shadow effect. The card contains a circular image of Franklin D. Roosevelt at the top, followed by a quote in italic text: 'The only thing we have to fear is fear itself.' Below the quote is the author's name '- Franklin D. Roosevelt' in smaller text. The card is centered at the bottom of the screen, with a clean and modern design. The background image should be clearly visible.">
            <a:extLst>
              <a:ext uri="{FF2B5EF4-FFF2-40B4-BE49-F238E27FC236}">
                <a16:creationId xmlns:a16="http://schemas.microsoft.com/office/drawing/2014/main" id="{1D9D564E-CB36-3247-9CB7-90AD5220D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8709" y="781550"/>
            <a:ext cx="1759131" cy="358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4862945" y="778274"/>
            <a:ext cx="3946237" cy="407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Blue-man-Questions-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57" y="547551"/>
            <a:ext cx="4474288" cy="4624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977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SINGLE CHILD Layout WIDGET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Single Child Layout Widget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75" y="751427"/>
            <a:ext cx="59817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4170" y="2718200"/>
            <a:ext cx="58483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Single Child Layout Widget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375" y="960046"/>
            <a:ext cx="39338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94200" y="960046"/>
            <a:ext cx="19716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Single Child Layout Widget (3)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375" y="898814"/>
            <a:ext cx="59150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978" y="1584614"/>
            <a:ext cx="59055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7508" y="2851439"/>
            <a:ext cx="58864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58025" y="1756064"/>
            <a:ext cx="20859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Align Layout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534400" cy="38108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D" sz="2000" dirty="0"/>
              <a:t>Use this widget to align the child according to the alignment</a:t>
            </a:r>
          </a:p>
          <a:p>
            <a:pPr>
              <a:buNone/>
            </a:pPr>
            <a:r>
              <a:rPr lang="en-ID" sz="2000" dirty="0"/>
              <a:t>Its size may adjust automatically based on the child’s size</a:t>
            </a:r>
          </a:p>
          <a:p>
            <a:pPr>
              <a:buNone/>
            </a:pPr>
            <a:r>
              <a:rPr lang="en-ID" sz="2000" dirty="0"/>
              <a:t>Alignment can be set to </a:t>
            </a:r>
            <a:r>
              <a:rPr lang="en-ID" sz="2000" dirty="0">
                <a:solidFill>
                  <a:schemeClr val="accent2"/>
                </a:solidFill>
              </a:rPr>
              <a:t>any named </a:t>
            </a:r>
            <a:r>
              <a:rPr lang="en-US" sz="2000" dirty="0">
                <a:solidFill>
                  <a:schemeClr val="accent2"/>
                </a:solidFill>
              </a:rPr>
              <a:t>position</a:t>
            </a:r>
            <a:r>
              <a:rPr lang="en-US" sz="2000" dirty="0"/>
              <a:t> (</a:t>
            </a:r>
            <a:r>
              <a:rPr lang="en-US" sz="2000" dirty="0" err="1"/>
              <a:t>bottomCenter</a:t>
            </a:r>
            <a:r>
              <a:rPr lang="en-US" sz="2000" dirty="0"/>
              <a:t>, </a:t>
            </a:r>
            <a:r>
              <a:rPr lang="en-US" sz="2000" dirty="0" err="1"/>
              <a:t>bottomRight</a:t>
            </a:r>
            <a:r>
              <a:rPr lang="en-US" sz="2000" dirty="0"/>
              <a:t>, </a:t>
            </a:r>
            <a:r>
              <a:rPr lang="en-US" sz="2000" dirty="0" err="1"/>
              <a:t>bottomLeft</a:t>
            </a:r>
            <a:r>
              <a:rPr lang="en-US" sz="2000" dirty="0"/>
              <a:t>, center, </a:t>
            </a:r>
            <a:r>
              <a:rPr lang="en-US" sz="2000" dirty="0" err="1"/>
              <a:t>centerLeft</a:t>
            </a:r>
            <a:r>
              <a:rPr lang="en-US" sz="2000" dirty="0"/>
              <a:t>, </a:t>
            </a:r>
            <a:r>
              <a:rPr lang="en-US" sz="2000" dirty="0" err="1"/>
              <a:t>centerRight</a:t>
            </a:r>
            <a:r>
              <a:rPr lang="en-US" sz="2000" dirty="0"/>
              <a:t>, </a:t>
            </a:r>
            <a:r>
              <a:rPr lang="en-US" sz="2000" dirty="0" err="1"/>
              <a:t>topCenter</a:t>
            </a:r>
            <a:r>
              <a:rPr lang="en-US" sz="2000" dirty="0"/>
              <a:t>, </a:t>
            </a:r>
            <a:r>
              <a:rPr lang="en-US" sz="2000" dirty="0" err="1"/>
              <a:t>topRight</a:t>
            </a:r>
            <a:r>
              <a:rPr lang="en-US" sz="2000" dirty="0"/>
              <a:t>, </a:t>
            </a:r>
            <a:r>
              <a:rPr lang="en-US" sz="2000" dirty="0" err="1"/>
              <a:t>topLeft</a:t>
            </a:r>
            <a:r>
              <a:rPr lang="en-US" sz="2000" dirty="0"/>
              <a:t>) or defining </a:t>
            </a:r>
            <a:r>
              <a:rPr lang="en-US" sz="2000" dirty="0">
                <a:solidFill>
                  <a:schemeClr val="accent6"/>
                </a:solidFill>
              </a:rPr>
              <a:t>our own alignment</a:t>
            </a:r>
          </a:p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 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970" y="3392060"/>
            <a:ext cx="3448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Align(</a:t>
            </a:r>
          </a:p>
          <a:p>
            <a:r>
              <a:rPr lang="en-US" dirty="0">
                <a:solidFill>
                  <a:srgbClr val="0070C0"/>
                </a:solidFill>
              </a:rPr>
              <a:t>alignment: </a:t>
            </a:r>
            <a:r>
              <a:rPr lang="en-US" dirty="0" err="1">
                <a:solidFill>
                  <a:srgbClr val="FF0000"/>
                </a:solidFill>
              </a:rPr>
              <a:t>Alignment.center</a:t>
            </a:r>
            <a:r>
              <a:rPr lang="en-US" dirty="0">
                <a:solidFill>
                  <a:srgbClr val="0070C0"/>
                </a:solidFill>
              </a:rPr>
              <a:t>, </a:t>
            </a:r>
          </a:p>
          <a:p>
            <a:r>
              <a:rPr lang="en-US" dirty="0">
                <a:solidFill>
                  <a:srgbClr val="0070C0"/>
                </a:solidFill>
              </a:rPr>
              <a:t>child: Text('</a:t>
            </a:r>
            <a:r>
              <a:rPr lang="en-US" dirty="0" err="1">
                <a:solidFill>
                  <a:srgbClr val="0070C0"/>
                </a:solidFill>
              </a:rPr>
              <a:t>Ini</a:t>
            </a:r>
            <a:r>
              <a:rPr lang="en-US" dirty="0">
                <a:solidFill>
                  <a:srgbClr val="0070C0"/>
                </a:solidFill>
              </a:rPr>
              <a:t> Align’),</a:t>
            </a:r>
          </a:p>
          <a:p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82639" y="3394294"/>
            <a:ext cx="3295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Align(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alignment: </a:t>
            </a:r>
            <a:r>
              <a:rPr lang="en-US" dirty="0">
                <a:solidFill>
                  <a:schemeClr val="accent6"/>
                </a:solidFill>
              </a:rPr>
              <a:t>Alignment(0.2, 0.6)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child</a:t>
            </a:r>
            <a:r>
              <a:rPr lang="en-US" dirty="0">
                <a:solidFill>
                  <a:srgbClr val="0070C0"/>
                </a:solidFill>
              </a:rPr>
              <a:t>: Text( ‘</a:t>
            </a:r>
            <a:r>
              <a:rPr lang="en-US" dirty="0" err="1">
                <a:solidFill>
                  <a:srgbClr val="0070C0"/>
                </a:solidFill>
              </a:rPr>
              <a:t>blablabla</a:t>
            </a:r>
            <a:r>
              <a:rPr lang="en-US" dirty="0">
                <a:solidFill>
                  <a:srgbClr val="0070C0"/>
                </a:solidFill>
              </a:rPr>
              <a:t>’),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36996" y="2513386"/>
            <a:ext cx="144462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child</a:t>
            </a:r>
          </a:p>
        </p:txBody>
      </p:sp>
      <p:cxnSp>
        <p:nvCxnSpPr>
          <p:cNvPr id="16" name="Straight Arrow Connector 15"/>
          <p:cNvCxnSpPr>
            <a:cxnSpLocks/>
            <a:stCxn id="14" idx="2"/>
          </p:cNvCxnSpPr>
          <p:nvPr/>
        </p:nvCxnSpPr>
        <p:spPr>
          <a:xfrm>
            <a:off x="4059309" y="2882718"/>
            <a:ext cx="1776496" cy="509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4" idx="2"/>
            <a:endCxn id="11" idx="0"/>
          </p:cNvCxnSpPr>
          <p:nvPr/>
        </p:nvCxnSpPr>
        <p:spPr>
          <a:xfrm flipH="1">
            <a:off x="2111995" y="2882718"/>
            <a:ext cx="1947314" cy="5093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74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Alignment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3995854" cy="38108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D" sz="2000" dirty="0"/>
              <a:t>Valid range: -1.0 to 1.0</a:t>
            </a:r>
          </a:p>
          <a:p>
            <a:pPr>
              <a:buNone/>
            </a:pPr>
            <a:r>
              <a:rPr lang="en-ID" sz="2000" dirty="0"/>
              <a:t>X = -1.0 means the left edge of the child is aligned with the left edge of the parent</a:t>
            </a:r>
          </a:p>
          <a:p>
            <a:pPr>
              <a:buNone/>
            </a:pPr>
            <a:r>
              <a:rPr lang="en-ID" sz="2000" dirty="0"/>
              <a:t>X = 1.0 means the right edge of the child is aligned with the right edge of the parent</a:t>
            </a:r>
          </a:p>
          <a:p>
            <a:pPr>
              <a:buNone/>
            </a:pPr>
            <a:r>
              <a:rPr lang="en-ID" sz="2000" dirty="0"/>
              <a:t>Any values in-between will be interpolated/extrapolated linearly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8596" y="871189"/>
            <a:ext cx="3221003" cy="269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k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1d0b2c-b291-488c-b9ea-555b90e90d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BB0EA5517DF4B873B215CB2C55DE6" ma:contentTypeVersion="9" ma:contentTypeDescription="Create a new document." ma:contentTypeScope="" ma:versionID="51f779b7b893cf6f3ca6b8ee7e4debec">
  <xsd:schema xmlns:xsd="http://www.w3.org/2001/XMLSchema" xmlns:xs="http://www.w3.org/2001/XMLSchema" xmlns:p="http://schemas.microsoft.com/office/2006/metadata/properties" xmlns:ns3="8c1d0b2c-b291-488c-b9ea-555b90e90dd0" xmlns:ns4="0ce56259-bc12-439c-b989-b992e1b68cdd" targetNamespace="http://schemas.microsoft.com/office/2006/metadata/properties" ma:root="true" ma:fieldsID="0f8f486a0de5d80aecdaff76f0c6000d" ns3:_="" ns4:_="">
    <xsd:import namespace="8c1d0b2c-b291-488c-b9ea-555b90e90dd0"/>
    <xsd:import namespace="0ce56259-bc12-439c-b989-b992e1b68c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d0b2c-b291-488c-b9ea-555b90e90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56259-bc12-439c-b989-b992e1b68cd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openxmlformats.org/package/2006/metadata/core-properties"/>
    <ds:schemaRef ds:uri="8c1d0b2c-b291-488c-b9ea-555b90e90dd0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0ce56259-bc12-439c-b989-b992e1b68cd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0660B93-E4A0-457B-AFB8-DBA35846D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1d0b2c-b291-488c-b9ea-555b90e90dd0"/>
    <ds:schemaRef ds:uri="0ce56259-bc12-439c-b989-b992e1b68c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Informatika.potx</Template>
  <TotalTime>29042</TotalTime>
  <Words>2398</Words>
  <Application>Microsoft Office PowerPoint</Application>
  <PresentationFormat>On-screen Show (16:9)</PresentationFormat>
  <Paragraphs>305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Helvetica Neue</vt:lpstr>
      <vt:lpstr>Wingdings</vt:lpstr>
      <vt:lpstr>Informatika</vt:lpstr>
      <vt:lpstr>Layout and Widget part 1</vt:lpstr>
      <vt:lpstr>What is Widget</vt:lpstr>
      <vt:lpstr>Widget Tree</vt:lpstr>
      <vt:lpstr>SINGLE CHILD Layout WIDGET</vt:lpstr>
      <vt:lpstr>Single Child Layout Widget</vt:lpstr>
      <vt:lpstr>Single Child Layout Widget (2)</vt:lpstr>
      <vt:lpstr>Single Child Layout Widget (3)</vt:lpstr>
      <vt:lpstr>Align Layout</vt:lpstr>
      <vt:lpstr>Alignment</vt:lpstr>
      <vt:lpstr>AspectRatio Layout</vt:lpstr>
      <vt:lpstr>Container Layout</vt:lpstr>
      <vt:lpstr>EdgeInsets class</vt:lpstr>
      <vt:lpstr>Container Example</vt:lpstr>
      <vt:lpstr>EdgeInsets in action</vt:lpstr>
      <vt:lpstr>BoxDecoration class</vt:lpstr>
      <vt:lpstr>BoxDecoration properties</vt:lpstr>
      <vt:lpstr>BoxDecoration Example</vt:lpstr>
      <vt:lpstr>BoxDecoration Example (2)</vt:lpstr>
      <vt:lpstr>MULTI CHILD Layout WIDGET</vt:lpstr>
      <vt:lpstr>Multi Child Layout Widget</vt:lpstr>
      <vt:lpstr>Multi Child Layout Widget (2)</vt:lpstr>
      <vt:lpstr>Column</vt:lpstr>
      <vt:lpstr>Row</vt:lpstr>
      <vt:lpstr>mainAxisSize property</vt:lpstr>
      <vt:lpstr>mainAxisAlignment property</vt:lpstr>
      <vt:lpstr>Row</vt:lpstr>
      <vt:lpstr>Row (2)</vt:lpstr>
      <vt:lpstr>Stack</vt:lpstr>
      <vt:lpstr>Image</vt:lpstr>
      <vt:lpstr>Stack example</vt:lpstr>
      <vt:lpstr>Stack example (2)</vt:lpstr>
      <vt:lpstr>GridView</vt:lpstr>
      <vt:lpstr>GridView</vt:lpstr>
      <vt:lpstr>GridView Example</vt:lpstr>
      <vt:lpstr>EXercise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Fikri Baharuddin</cp:lastModifiedBy>
  <cp:revision>1089</cp:revision>
  <dcterms:created xsi:type="dcterms:W3CDTF">2010-04-12T23:12:02Z</dcterms:created>
  <dcterms:modified xsi:type="dcterms:W3CDTF">2025-03-02T10:49:58Z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0x0101004CDBB0EA5517DF4B873B215CB2C55DE6</vt:lpwstr>
  </property>
</Properties>
</file>